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44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ocuments\PlantSci%20Downing%20Site\Meter%20Monitoring\PlantSci%20Downing%20Profile%20Elec%20HH%20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ocuments\PlantSci%20Downing%20Site\Meter%20Monitoring\PlantSci%20Downing%20Profile%20Elec%20HH%20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ocuments\PlantSci%20Downing%20Site\Meter%20Monitoring\PlantSci%20Weekly%20BMS%20meters%202015-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ocuments\PlantSci%20Downing%20Site\Meter%20Monitoring\PlantSci%20Weekly%20BMS%20meters%202015-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ocuments\PlantSci%20Downing%20Site\Meter%20Monitoring\PlantSci%20Weekly%20BMS%20meters%202015-1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02012866033869"/>
          <c:y val="0.13144936274857535"/>
          <c:w val="0.56056771020136287"/>
          <c:h val="0.75992557518148052"/>
        </c:manualLayout>
      </c:layout>
      <c:pieChart>
        <c:varyColors val="1"/>
        <c:ser>
          <c:idx val="0"/>
          <c:order val="0"/>
          <c:tx>
            <c:strRef>
              <c:f>'2015 AVG Profiles'!$B$3</c:f>
              <c:strCache>
                <c:ptCount val="1"/>
                <c:pt idx="0">
                  <c:v>2015 Electricity Cost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'2015 AVG Profiles'!$C$2:$D$2</c:f>
              <c:strCache>
                <c:ptCount val="2"/>
                <c:pt idx="0">
                  <c:v>Department Building</c:v>
                </c:pt>
                <c:pt idx="1">
                  <c:v>PGF</c:v>
                </c:pt>
              </c:strCache>
            </c:strRef>
          </c:cat>
          <c:val>
            <c:numRef>
              <c:f>'2015 AVG Profiles'!$C$3:$D$3</c:f>
              <c:numCache>
                <c:formatCode>_-"£"* #,##0_-;\-"£"* #,##0_-;_-"£"* "-"??_-;_-@_-</c:formatCode>
                <c:ptCount val="2"/>
                <c:pt idx="0">
                  <c:v>174050</c:v>
                </c:pt>
                <c:pt idx="1">
                  <c:v>325830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>
              <a:buFontTx/>
              <a:buNone/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2015 Plant Sciences Building D013 </a:t>
            </a:r>
            <a:endParaRPr lang="en-GB" sz="1800" dirty="0" smtClean="0"/>
          </a:p>
          <a:p>
            <a:pPr marL="0" indent="0">
              <a:buFontTx/>
              <a:buNone/>
              <a:defRPr sz="1800"/>
            </a:pPr>
            <a:r>
              <a:rPr lang="en-GB" sz="1800" dirty="0" smtClean="0"/>
              <a:t>Daily </a:t>
            </a:r>
            <a:r>
              <a:rPr lang="en-GB" sz="1800" dirty="0"/>
              <a:t>Elec Trend</a:t>
            </a:r>
            <a:r>
              <a:rPr lang="en-GB" sz="1800" baseline="0" dirty="0"/>
              <a:t> </a:t>
            </a:r>
            <a:endParaRPr lang="en-GB" sz="1800" baseline="0" dirty="0" smtClean="0"/>
          </a:p>
          <a:p>
            <a:pPr marL="0" indent="0">
              <a:buFontTx/>
              <a:buNone/>
              <a:defRPr sz="1800"/>
            </a:pPr>
            <a:r>
              <a:rPr lang="en-GB" sz="1800" baseline="0" dirty="0" smtClean="0"/>
              <a:t>(</a:t>
            </a:r>
            <a:r>
              <a:rPr lang="en-GB" sz="1800" baseline="0" dirty="0"/>
              <a:t>weekday and weekend separate)</a:t>
            </a:r>
            <a:endParaRPr lang="en-GB" sz="1800" dirty="0"/>
          </a:p>
        </c:rich>
      </c:tx>
      <c:layout>
        <c:manualLayout>
          <c:xMode val="edge"/>
          <c:yMode val="edge"/>
          <c:x val="0.12498381774652821"/>
          <c:y val="2.0026228577585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>
            <a:buFontTx/>
            <a:buNone/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'Combined HH'!$C$380</c:f>
              <c:strCache>
                <c:ptCount val="1"/>
                <c:pt idx="0">
                  <c:v>AVG WEEKDAYS &gt;0 (£/hour)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'Combined HH'!$D$1:$AY$1</c:f>
              <c:numCache>
                <c:formatCode>h:mm</c:formatCode>
                <c:ptCount val="48"/>
                <c:pt idx="0">
                  <c:v>2.0833333333333332E-2</c:v>
                </c:pt>
                <c:pt idx="1">
                  <c:v>4.1666666666666664E-2</c:v>
                </c:pt>
                <c:pt idx="2">
                  <c:v>6.25E-2</c:v>
                </c:pt>
                <c:pt idx="3">
                  <c:v>8.3333333333333329E-2</c:v>
                </c:pt>
                <c:pt idx="4">
                  <c:v>0.10416666666666667</c:v>
                </c:pt>
                <c:pt idx="5">
                  <c:v>0.125</c:v>
                </c:pt>
                <c:pt idx="6">
                  <c:v>0.14583333333333334</c:v>
                </c:pt>
                <c:pt idx="7">
                  <c:v>0.16666666666666666</c:v>
                </c:pt>
                <c:pt idx="8">
                  <c:v>0.1875</c:v>
                </c:pt>
                <c:pt idx="9">
                  <c:v>0.20833333333333334</c:v>
                </c:pt>
                <c:pt idx="10">
                  <c:v>0.22916666666666666</c:v>
                </c:pt>
                <c:pt idx="11">
                  <c:v>0.25</c:v>
                </c:pt>
                <c:pt idx="12">
                  <c:v>0.27083333333333331</c:v>
                </c:pt>
                <c:pt idx="13">
                  <c:v>0.29166666666666669</c:v>
                </c:pt>
                <c:pt idx="14">
                  <c:v>0.3125</c:v>
                </c:pt>
                <c:pt idx="15">
                  <c:v>0.33333333333333331</c:v>
                </c:pt>
                <c:pt idx="16">
                  <c:v>0.35416666666666669</c:v>
                </c:pt>
                <c:pt idx="17">
                  <c:v>0.375</c:v>
                </c:pt>
                <c:pt idx="18">
                  <c:v>0.39583333333333331</c:v>
                </c:pt>
                <c:pt idx="19">
                  <c:v>0.41666666666666669</c:v>
                </c:pt>
                <c:pt idx="20">
                  <c:v>0.4375</c:v>
                </c:pt>
                <c:pt idx="21">
                  <c:v>0.45833333333333331</c:v>
                </c:pt>
                <c:pt idx="22">
                  <c:v>0.47916666666666669</c:v>
                </c:pt>
                <c:pt idx="23">
                  <c:v>0.5</c:v>
                </c:pt>
                <c:pt idx="24">
                  <c:v>0.52083333333333337</c:v>
                </c:pt>
                <c:pt idx="25">
                  <c:v>0.54166666666666663</c:v>
                </c:pt>
                <c:pt idx="26">
                  <c:v>0.5625</c:v>
                </c:pt>
                <c:pt idx="27">
                  <c:v>0.58333333333333337</c:v>
                </c:pt>
                <c:pt idx="28">
                  <c:v>0.60416666666666663</c:v>
                </c:pt>
                <c:pt idx="29">
                  <c:v>0.625</c:v>
                </c:pt>
                <c:pt idx="30">
                  <c:v>0.64583333333333337</c:v>
                </c:pt>
                <c:pt idx="31">
                  <c:v>0.66666666666666663</c:v>
                </c:pt>
                <c:pt idx="32">
                  <c:v>0.6875</c:v>
                </c:pt>
                <c:pt idx="33">
                  <c:v>0.70833333333333337</c:v>
                </c:pt>
                <c:pt idx="34">
                  <c:v>0.72916666666666663</c:v>
                </c:pt>
                <c:pt idx="35">
                  <c:v>0.75</c:v>
                </c:pt>
                <c:pt idx="36">
                  <c:v>0.77083333333333337</c:v>
                </c:pt>
                <c:pt idx="37">
                  <c:v>0.79166666666666663</c:v>
                </c:pt>
                <c:pt idx="38">
                  <c:v>0.8125</c:v>
                </c:pt>
                <c:pt idx="39">
                  <c:v>0.83333333333333337</c:v>
                </c:pt>
                <c:pt idx="40">
                  <c:v>0.85416666666666663</c:v>
                </c:pt>
                <c:pt idx="41">
                  <c:v>0.875</c:v>
                </c:pt>
                <c:pt idx="42">
                  <c:v>0.89583333333333337</c:v>
                </c:pt>
                <c:pt idx="43">
                  <c:v>0.91666666666666663</c:v>
                </c:pt>
                <c:pt idx="44">
                  <c:v>0.9375</c:v>
                </c:pt>
                <c:pt idx="45">
                  <c:v>0.95833333333333337</c:v>
                </c:pt>
                <c:pt idx="46">
                  <c:v>0.97916666666666663</c:v>
                </c:pt>
                <c:pt idx="47" formatCode="[h]:mm:ss">
                  <c:v>1</c:v>
                </c:pt>
              </c:numCache>
            </c:numRef>
          </c:xVal>
          <c:yVal>
            <c:numRef>
              <c:f>'Combined HH'!$D$380:$AY$380</c:f>
              <c:numCache>
                <c:formatCode>_("£"* #,##0.00_);_("£"* \(#,##0.00\);_("£"* "-"??_);_(@_)</c:formatCode>
                <c:ptCount val="48"/>
                <c:pt idx="0">
                  <c:v>13.60768181818182</c:v>
                </c:pt>
                <c:pt idx="1">
                  <c:v>16.054433962264152</c:v>
                </c:pt>
                <c:pt idx="2">
                  <c:v>14.847594339622644</c:v>
                </c:pt>
                <c:pt idx="3">
                  <c:v>14.657075471698114</c:v>
                </c:pt>
                <c:pt idx="4">
                  <c:v>14.606342592592593</c:v>
                </c:pt>
                <c:pt idx="5">
                  <c:v>14.627431192660552</c:v>
                </c:pt>
                <c:pt idx="6">
                  <c:v>14.622293577981653</c:v>
                </c:pt>
                <c:pt idx="7">
                  <c:v>14.627431192660552</c:v>
                </c:pt>
                <c:pt idx="8">
                  <c:v>14.556146788990828</c:v>
                </c:pt>
                <c:pt idx="9">
                  <c:v>14.569954128440369</c:v>
                </c:pt>
                <c:pt idx="10">
                  <c:v>14.928623853211009</c:v>
                </c:pt>
                <c:pt idx="11">
                  <c:v>15.561834862385323</c:v>
                </c:pt>
                <c:pt idx="12">
                  <c:v>17.052064220183489</c:v>
                </c:pt>
                <c:pt idx="13">
                  <c:v>20.46922018348624</c:v>
                </c:pt>
                <c:pt idx="14">
                  <c:v>23.808027522935781</c:v>
                </c:pt>
                <c:pt idx="15">
                  <c:v>24.913899082568811</c:v>
                </c:pt>
                <c:pt idx="16">
                  <c:v>25.763532110091745</c:v>
                </c:pt>
                <c:pt idx="17">
                  <c:v>26.731330275229361</c:v>
                </c:pt>
                <c:pt idx="18">
                  <c:v>27.191788990825689</c:v>
                </c:pt>
                <c:pt idx="19">
                  <c:v>26.911467889908259</c:v>
                </c:pt>
                <c:pt idx="20">
                  <c:v>26.602889908256884</c:v>
                </c:pt>
                <c:pt idx="21">
                  <c:v>27.752431192660556</c:v>
                </c:pt>
                <c:pt idx="22">
                  <c:v>27.182155963302755</c:v>
                </c:pt>
                <c:pt idx="23">
                  <c:v>26.618944954128441</c:v>
                </c:pt>
                <c:pt idx="24">
                  <c:v>27.039120370370373</c:v>
                </c:pt>
                <c:pt idx="25">
                  <c:v>28.139357798165143</c:v>
                </c:pt>
                <c:pt idx="26">
                  <c:v>28.25174311926606</c:v>
                </c:pt>
                <c:pt idx="27">
                  <c:v>27.176697247706425</c:v>
                </c:pt>
                <c:pt idx="28">
                  <c:v>26.565963302752298</c:v>
                </c:pt>
                <c:pt idx="29">
                  <c:v>27.282500000000002</c:v>
                </c:pt>
                <c:pt idx="30">
                  <c:v>26.808409090909095</c:v>
                </c:pt>
                <c:pt idx="31">
                  <c:v>26.059409090909092</c:v>
                </c:pt>
                <c:pt idx="32">
                  <c:v>25.788</c:v>
                </c:pt>
                <c:pt idx="33">
                  <c:v>25.482863636363639</c:v>
                </c:pt>
                <c:pt idx="34">
                  <c:v>24.298272727272732</c:v>
                </c:pt>
                <c:pt idx="35">
                  <c:v>23.245727272727272</c:v>
                </c:pt>
                <c:pt idx="36">
                  <c:v>22.17759090909091</c:v>
                </c:pt>
                <c:pt idx="37">
                  <c:v>21.180090909090911</c:v>
                </c:pt>
                <c:pt idx="38">
                  <c:v>20.066454545454548</c:v>
                </c:pt>
                <c:pt idx="39">
                  <c:v>19.249045454545456</c:v>
                </c:pt>
                <c:pt idx="40">
                  <c:v>18.361318181818184</c:v>
                </c:pt>
                <c:pt idx="41">
                  <c:v>17.830590909090912</c:v>
                </c:pt>
                <c:pt idx="42">
                  <c:v>17.419500000000003</c:v>
                </c:pt>
                <c:pt idx="43">
                  <c:v>17.036409090909093</c:v>
                </c:pt>
                <c:pt idx="44">
                  <c:v>16.402590909090911</c:v>
                </c:pt>
                <c:pt idx="45">
                  <c:v>15.525045454545456</c:v>
                </c:pt>
                <c:pt idx="46">
                  <c:v>15.205765765765767</c:v>
                </c:pt>
                <c:pt idx="47">
                  <c:v>15.051891891891893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'Combined HH'!$C$381</c:f>
              <c:strCache>
                <c:ptCount val="1"/>
                <c:pt idx="0">
                  <c:v>AVG WEEKENDS &gt;0 (£/hour)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'Combined HH'!$D$1:$AY$1</c:f>
              <c:numCache>
                <c:formatCode>h:mm</c:formatCode>
                <c:ptCount val="48"/>
                <c:pt idx="0">
                  <c:v>2.0833333333333332E-2</c:v>
                </c:pt>
                <c:pt idx="1">
                  <c:v>4.1666666666666664E-2</c:v>
                </c:pt>
                <c:pt idx="2">
                  <c:v>6.25E-2</c:v>
                </c:pt>
                <c:pt idx="3">
                  <c:v>8.3333333333333329E-2</c:v>
                </c:pt>
                <c:pt idx="4">
                  <c:v>0.10416666666666667</c:v>
                </c:pt>
                <c:pt idx="5">
                  <c:v>0.125</c:v>
                </c:pt>
                <c:pt idx="6">
                  <c:v>0.14583333333333334</c:v>
                </c:pt>
                <c:pt idx="7">
                  <c:v>0.16666666666666666</c:v>
                </c:pt>
                <c:pt idx="8">
                  <c:v>0.1875</c:v>
                </c:pt>
                <c:pt idx="9">
                  <c:v>0.20833333333333334</c:v>
                </c:pt>
                <c:pt idx="10">
                  <c:v>0.22916666666666666</c:v>
                </c:pt>
                <c:pt idx="11">
                  <c:v>0.25</c:v>
                </c:pt>
                <c:pt idx="12">
                  <c:v>0.27083333333333331</c:v>
                </c:pt>
                <c:pt idx="13">
                  <c:v>0.29166666666666669</c:v>
                </c:pt>
                <c:pt idx="14">
                  <c:v>0.3125</c:v>
                </c:pt>
                <c:pt idx="15">
                  <c:v>0.33333333333333331</c:v>
                </c:pt>
                <c:pt idx="16">
                  <c:v>0.35416666666666669</c:v>
                </c:pt>
                <c:pt idx="17">
                  <c:v>0.375</c:v>
                </c:pt>
                <c:pt idx="18">
                  <c:v>0.39583333333333331</c:v>
                </c:pt>
                <c:pt idx="19">
                  <c:v>0.41666666666666669</c:v>
                </c:pt>
                <c:pt idx="20">
                  <c:v>0.4375</c:v>
                </c:pt>
                <c:pt idx="21">
                  <c:v>0.45833333333333331</c:v>
                </c:pt>
                <c:pt idx="22">
                  <c:v>0.47916666666666669</c:v>
                </c:pt>
                <c:pt idx="23">
                  <c:v>0.5</c:v>
                </c:pt>
                <c:pt idx="24">
                  <c:v>0.52083333333333337</c:v>
                </c:pt>
                <c:pt idx="25">
                  <c:v>0.54166666666666663</c:v>
                </c:pt>
                <c:pt idx="26">
                  <c:v>0.5625</c:v>
                </c:pt>
                <c:pt idx="27">
                  <c:v>0.58333333333333337</c:v>
                </c:pt>
                <c:pt idx="28">
                  <c:v>0.60416666666666663</c:v>
                </c:pt>
                <c:pt idx="29">
                  <c:v>0.625</c:v>
                </c:pt>
                <c:pt idx="30">
                  <c:v>0.64583333333333337</c:v>
                </c:pt>
                <c:pt idx="31">
                  <c:v>0.66666666666666663</c:v>
                </c:pt>
                <c:pt idx="32">
                  <c:v>0.6875</c:v>
                </c:pt>
                <c:pt idx="33">
                  <c:v>0.70833333333333337</c:v>
                </c:pt>
                <c:pt idx="34">
                  <c:v>0.72916666666666663</c:v>
                </c:pt>
                <c:pt idx="35">
                  <c:v>0.75</c:v>
                </c:pt>
                <c:pt idx="36">
                  <c:v>0.77083333333333337</c:v>
                </c:pt>
                <c:pt idx="37">
                  <c:v>0.79166666666666663</c:v>
                </c:pt>
                <c:pt idx="38">
                  <c:v>0.8125</c:v>
                </c:pt>
                <c:pt idx="39">
                  <c:v>0.83333333333333337</c:v>
                </c:pt>
                <c:pt idx="40">
                  <c:v>0.85416666666666663</c:v>
                </c:pt>
                <c:pt idx="41">
                  <c:v>0.875</c:v>
                </c:pt>
                <c:pt idx="42">
                  <c:v>0.89583333333333337</c:v>
                </c:pt>
                <c:pt idx="43">
                  <c:v>0.91666666666666663</c:v>
                </c:pt>
                <c:pt idx="44">
                  <c:v>0.9375</c:v>
                </c:pt>
                <c:pt idx="45">
                  <c:v>0.95833333333333337</c:v>
                </c:pt>
                <c:pt idx="46">
                  <c:v>0.97916666666666663</c:v>
                </c:pt>
                <c:pt idx="47" formatCode="[h]:mm:ss">
                  <c:v>1</c:v>
                </c:pt>
              </c:numCache>
            </c:numRef>
          </c:xVal>
          <c:yVal>
            <c:numRef>
              <c:f>'Combined HH'!$D$381:$AY$381</c:f>
              <c:numCache>
                <c:formatCode>_("£"* #,##0.00_);_("£"* \(#,##0.00\);_("£"* "-"??_);_(@_)</c:formatCode>
                <c:ptCount val="48"/>
                <c:pt idx="0">
                  <c:v>14.350833333333334</c:v>
                </c:pt>
                <c:pt idx="1">
                  <c:v>14.016704545454548</c:v>
                </c:pt>
                <c:pt idx="2">
                  <c:v>14.362500000000001</c:v>
                </c:pt>
                <c:pt idx="3">
                  <c:v>14.302500000000002</c:v>
                </c:pt>
                <c:pt idx="4">
                  <c:v>14.268333333333336</c:v>
                </c:pt>
                <c:pt idx="5">
                  <c:v>14.224166666666669</c:v>
                </c:pt>
                <c:pt idx="6">
                  <c:v>14.266666666666667</c:v>
                </c:pt>
                <c:pt idx="7">
                  <c:v>14.225000000000001</c:v>
                </c:pt>
                <c:pt idx="8">
                  <c:v>14.216666666666669</c:v>
                </c:pt>
                <c:pt idx="9">
                  <c:v>14.278333333333334</c:v>
                </c:pt>
                <c:pt idx="10">
                  <c:v>14.605</c:v>
                </c:pt>
                <c:pt idx="11">
                  <c:v>14.940833333333336</c:v>
                </c:pt>
                <c:pt idx="12">
                  <c:v>15.659166666666669</c:v>
                </c:pt>
                <c:pt idx="13">
                  <c:v>16.423333333333336</c:v>
                </c:pt>
                <c:pt idx="14">
                  <c:v>17.302500000000002</c:v>
                </c:pt>
                <c:pt idx="15">
                  <c:v>17.67166666666667</c:v>
                </c:pt>
                <c:pt idx="16">
                  <c:v>18.268333333333334</c:v>
                </c:pt>
                <c:pt idx="17">
                  <c:v>18.230000000000004</c:v>
                </c:pt>
                <c:pt idx="18">
                  <c:v>18.141666666666669</c:v>
                </c:pt>
                <c:pt idx="19">
                  <c:v>18.389166666666668</c:v>
                </c:pt>
                <c:pt idx="20">
                  <c:v>18.209166666666672</c:v>
                </c:pt>
                <c:pt idx="21">
                  <c:v>18.300833333333337</c:v>
                </c:pt>
                <c:pt idx="22">
                  <c:v>18.210833333333337</c:v>
                </c:pt>
                <c:pt idx="23">
                  <c:v>18.090000000000003</c:v>
                </c:pt>
                <c:pt idx="24">
                  <c:v>18.07416666666667</c:v>
                </c:pt>
                <c:pt idx="25">
                  <c:v>17.904166666666669</c:v>
                </c:pt>
                <c:pt idx="26">
                  <c:v>17.840000000000003</c:v>
                </c:pt>
                <c:pt idx="27">
                  <c:v>17.904166666666669</c:v>
                </c:pt>
                <c:pt idx="28">
                  <c:v>17.828333333333337</c:v>
                </c:pt>
                <c:pt idx="29">
                  <c:v>17.988333333333337</c:v>
                </c:pt>
                <c:pt idx="30">
                  <c:v>18.221666666666668</c:v>
                </c:pt>
                <c:pt idx="31">
                  <c:v>18.083333333333332</c:v>
                </c:pt>
                <c:pt idx="32">
                  <c:v>18.502500000000001</c:v>
                </c:pt>
                <c:pt idx="33">
                  <c:v>18.520833333333332</c:v>
                </c:pt>
                <c:pt idx="34">
                  <c:v>18.469166666666666</c:v>
                </c:pt>
                <c:pt idx="35">
                  <c:v>18.334166666666668</c:v>
                </c:pt>
                <c:pt idx="36">
                  <c:v>18.265731707317073</c:v>
                </c:pt>
                <c:pt idx="37">
                  <c:v>18.113780487804878</c:v>
                </c:pt>
                <c:pt idx="38">
                  <c:v>17.828658536585365</c:v>
                </c:pt>
                <c:pt idx="39">
                  <c:v>17.55207317073171</c:v>
                </c:pt>
                <c:pt idx="40">
                  <c:v>17.044146341463417</c:v>
                </c:pt>
                <c:pt idx="41">
                  <c:v>16.726585365853659</c:v>
                </c:pt>
                <c:pt idx="42">
                  <c:v>16.444024390243904</c:v>
                </c:pt>
                <c:pt idx="43">
                  <c:v>16.21166666666667</c:v>
                </c:pt>
                <c:pt idx="44">
                  <c:v>15.740000000000002</c:v>
                </c:pt>
                <c:pt idx="45">
                  <c:v>14.995000000000003</c:v>
                </c:pt>
                <c:pt idx="46">
                  <c:v>14.64</c:v>
                </c:pt>
                <c:pt idx="47">
                  <c:v>14.592500000000001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6722224"/>
        <c:axId val="1946726032"/>
      </c:scatterChart>
      <c:valAx>
        <c:axId val="194672222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726032"/>
        <c:crosses val="autoZero"/>
        <c:crossBetween val="midCat"/>
        <c:majorUnit val="4.1666666670000012E-2"/>
      </c:valAx>
      <c:valAx>
        <c:axId val="194672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£&quot;* #,##0_);_(&quot;£&quot;* \(#,##0\);_(&quot;£&quot;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7222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000" dirty="0"/>
              <a:t>2016</a:t>
            </a:r>
            <a:r>
              <a:rPr lang="en-GB" sz="3000" baseline="0" dirty="0"/>
              <a:t> YTD </a:t>
            </a:r>
            <a:r>
              <a:rPr lang="en-GB" sz="3000" baseline="0" dirty="0" err="1"/>
              <a:t>PlantSci</a:t>
            </a:r>
            <a:r>
              <a:rPr lang="en-GB" sz="3000" baseline="0" dirty="0"/>
              <a:t> </a:t>
            </a:r>
            <a:r>
              <a:rPr lang="en-GB" sz="3000" baseline="0" dirty="0" smtClean="0"/>
              <a:t>Building</a:t>
            </a:r>
          </a:p>
          <a:p>
            <a:pPr>
              <a:defRPr sz="3000"/>
            </a:pPr>
            <a:r>
              <a:rPr lang="en-GB" sz="3000" baseline="0" dirty="0" smtClean="0"/>
              <a:t>Weekly </a:t>
            </a:r>
            <a:r>
              <a:rPr lang="en-GB" sz="3000" baseline="0" dirty="0"/>
              <a:t>Electricity </a:t>
            </a:r>
            <a:r>
              <a:rPr lang="en-GB" sz="3000" baseline="0" dirty="0" smtClean="0"/>
              <a:t>Cost </a:t>
            </a:r>
            <a:r>
              <a:rPr lang="en-GB" sz="3000" baseline="0" dirty="0"/>
              <a:t>Breakdown</a:t>
            </a:r>
            <a:endParaRPr lang="en-GB" sz="3000" dirty="0"/>
          </a:p>
        </c:rich>
      </c:tx>
      <c:layout>
        <c:manualLayout>
          <c:xMode val="edge"/>
          <c:yMode val="edge"/>
          <c:x val="0.14692208158232364"/>
          <c:y val="1.3687603619316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140806846595831E-2"/>
          <c:y val="0.22402485802829394"/>
          <c:w val="0.31547769963821737"/>
          <c:h val="0.73148054315706901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9.0192512824279619E-3"/>
                  <c:y val="-2.34644633473996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8653934067547939E-3"/>
                  <c:y val="2.7375207238633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Sheet1!$C$4:$C$10</c:f>
              <c:strCache>
                <c:ptCount val="7"/>
                <c:pt idx="0">
                  <c:v>Metered Air Con</c:v>
                </c:pt>
                <c:pt idx="1">
                  <c:v>IT Servers</c:v>
                </c:pt>
                <c:pt idx="2">
                  <c:v>IT Servers Chilling</c:v>
                </c:pt>
                <c:pt idx="3">
                  <c:v>Epidemiology Lab</c:v>
                </c:pt>
                <c:pt idx="4">
                  <c:v>Teaching Lab</c:v>
                </c:pt>
                <c:pt idx="5">
                  <c:v>3rd Floor Lab (inc. West Offices)</c:v>
                </c:pt>
                <c:pt idx="6">
                  <c:v>Other</c:v>
                </c:pt>
              </c:strCache>
            </c:strRef>
          </c:cat>
          <c:val>
            <c:numRef>
              <c:f>Sheet1!$H$4:$H$10</c:f>
              <c:numCache>
                <c:formatCode>0%</c:formatCode>
                <c:ptCount val="7"/>
                <c:pt idx="0">
                  <c:v>0.12099727154859666</c:v>
                </c:pt>
                <c:pt idx="1">
                  <c:v>6.9410529183566688E-2</c:v>
                </c:pt>
                <c:pt idx="2">
                  <c:v>3.8000726646121842E-2</c:v>
                </c:pt>
                <c:pt idx="3">
                  <c:v>1.228984626451929E-2</c:v>
                </c:pt>
                <c:pt idx="4">
                  <c:v>2.5510453931427104E-2</c:v>
                </c:pt>
                <c:pt idx="5">
                  <c:v>0.1169915225331936</c:v>
                </c:pt>
                <c:pt idx="6">
                  <c:v>0.61679964989257474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367716599500807"/>
          <c:y val="0.19648254761253706"/>
          <c:w val="0.53996395655129259"/>
          <c:h val="0.80212590501388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 smtClean="0"/>
              <a:t>1F A</a:t>
            </a:r>
            <a:r>
              <a:rPr lang="en-GB" sz="1800" baseline="0" dirty="0" smtClean="0"/>
              <a:t>ir-Con </a:t>
            </a:r>
            <a:r>
              <a:rPr lang="en-GB" sz="1800" dirty="0" smtClean="0"/>
              <a:t>Condensers  </a:t>
            </a:r>
            <a:r>
              <a:rPr lang="en-GB" sz="1800" dirty="0"/>
              <a:t>Consumption </a:t>
            </a:r>
            <a:r>
              <a:rPr lang="en-GB" sz="1800" dirty="0" smtClean="0"/>
              <a:t>SUM</a:t>
            </a:r>
            <a:endParaRPr lang="en-GB" sz="1800" dirty="0"/>
          </a:p>
          <a:p>
            <a:pPr>
              <a:defRPr sz="1800"/>
            </a:pPr>
            <a:r>
              <a:rPr lang="en-GB" sz="1800" dirty="0" smtClean="0"/>
              <a:t>(G1-3, M1, M2, Lab 101) </a:t>
            </a:r>
            <a:r>
              <a:rPr lang="en-GB" sz="1800" dirty="0"/>
              <a:t>2015&amp;16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43287037037037"/>
          <c:y val="0.25495370370370374"/>
          <c:w val="0.84134490740740742"/>
          <c:h val="0.56195231481481478"/>
        </c:manualLayout>
      </c:layout>
      <c:scatterChart>
        <c:scatterStyle val="lineMarker"/>
        <c:varyColors val="0"/>
        <c:ser>
          <c:idx val="0"/>
          <c:order val="0"/>
          <c:tx>
            <c:v>2015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'2015 wk'!$AJ$3:$AJ$55</c:f>
              <c:numCache>
                <c:formatCode>General</c:formatCode>
                <c:ptCount val="53"/>
                <c:pt idx="0">
                  <c:v>178</c:v>
                </c:pt>
                <c:pt idx="1">
                  <c:v>148.5</c:v>
                </c:pt>
                <c:pt idx="2">
                  <c:v>127</c:v>
                </c:pt>
                <c:pt idx="3">
                  <c:v>98</c:v>
                </c:pt>
                <c:pt idx="4">
                  <c:v>106</c:v>
                </c:pt>
                <c:pt idx="5">
                  <c:v>98</c:v>
                </c:pt>
                <c:pt idx="6">
                  <c:v>284</c:v>
                </c:pt>
                <c:pt idx="7">
                  <c:v>437</c:v>
                </c:pt>
                <c:pt idx="8">
                  <c:v>387</c:v>
                </c:pt>
                <c:pt idx="9">
                  <c:v>355</c:v>
                </c:pt>
                <c:pt idx="10">
                  <c:v>375</c:v>
                </c:pt>
                <c:pt idx="11">
                  <c:v>424</c:v>
                </c:pt>
                <c:pt idx="12">
                  <c:v>373</c:v>
                </c:pt>
                <c:pt idx="13">
                  <c:v>349</c:v>
                </c:pt>
                <c:pt idx="14">
                  <c:v>413</c:v>
                </c:pt>
                <c:pt idx="15">
                  <c:v>528</c:v>
                </c:pt>
                <c:pt idx="16">
                  <c:v>458</c:v>
                </c:pt>
                <c:pt idx="17">
                  <c:v>478</c:v>
                </c:pt>
                <c:pt idx="18">
                  <c:v>446</c:v>
                </c:pt>
                <c:pt idx="19">
                  <c:v>476</c:v>
                </c:pt>
                <c:pt idx="20">
                  <c:v>484</c:v>
                </c:pt>
                <c:pt idx="21">
                  <c:v>455</c:v>
                </c:pt>
                <c:pt idx="22">
                  <c:v>557</c:v>
                </c:pt>
                <c:pt idx="23">
                  <c:v>546</c:v>
                </c:pt>
                <c:pt idx="24">
                  <c:v>605</c:v>
                </c:pt>
                <c:pt idx="25">
                  <c:v>657</c:v>
                </c:pt>
                <c:pt idx="26">
                  <c:v>1017</c:v>
                </c:pt>
                <c:pt idx="27">
                  <c:v>805</c:v>
                </c:pt>
                <c:pt idx="28">
                  <c:v>847</c:v>
                </c:pt>
                <c:pt idx="29">
                  <c:v>624</c:v>
                </c:pt>
                <c:pt idx="30">
                  <c:v>596</c:v>
                </c:pt>
                <c:pt idx="31">
                  <c:v>825</c:v>
                </c:pt>
                <c:pt idx="32">
                  <c:v>714</c:v>
                </c:pt>
                <c:pt idx="33">
                  <c:v>606</c:v>
                </c:pt>
                <c:pt idx="34">
                  <c:v>446</c:v>
                </c:pt>
                <c:pt idx="35">
                  <c:v>405</c:v>
                </c:pt>
                <c:pt idx="36">
                  <c:v>414</c:v>
                </c:pt>
                <c:pt idx="37">
                  <c:v>254</c:v>
                </c:pt>
                <c:pt idx="38">
                  <c:v>264</c:v>
                </c:pt>
                <c:pt idx="39">
                  <c:v>252</c:v>
                </c:pt>
                <c:pt idx="40">
                  <c:v>225</c:v>
                </c:pt>
                <c:pt idx="41">
                  <c:v>225</c:v>
                </c:pt>
                <c:pt idx="42">
                  <c:v>287</c:v>
                </c:pt>
                <c:pt idx="43">
                  <c:v>237</c:v>
                </c:pt>
                <c:pt idx="44">
                  <c:v>203</c:v>
                </c:pt>
                <c:pt idx="45">
                  <c:v>203</c:v>
                </c:pt>
                <c:pt idx="46">
                  <c:v>238</c:v>
                </c:pt>
                <c:pt idx="47">
                  <c:v>166</c:v>
                </c:pt>
                <c:pt idx="48">
                  <c:v>187</c:v>
                </c:pt>
                <c:pt idx="49">
                  <c:v>155</c:v>
                </c:pt>
                <c:pt idx="50">
                  <c:v>152</c:v>
                </c:pt>
                <c:pt idx="51">
                  <c:v>163</c:v>
                </c:pt>
                <c:pt idx="52">
                  <c:v>209</c:v>
                </c:pt>
              </c:numCache>
            </c:numRef>
          </c:yVal>
          <c:smooth val="0"/>
        </c:ser>
        <c:ser>
          <c:idx val="1"/>
          <c:order val="1"/>
          <c:tx>
            <c:v>2016</c:v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yVal>
            <c:numRef>
              <c:f>'2016 wk'!$AJ$5:$AJ$56</c:f>
              <c:numCache>
                <c:formatCode>_-* #,##0_-;\-* #,##0_-;_-* "-"??_-;_-@_-</c:formatCode>
                <c:ptCount val="52"/>
                <c:pt idx="0">
                  <c:v>175</c:v>
                </c:pt>
                <c:pt idx="1">
                  <c:v>225</c:v>
                </c:pt>
                <c:pt idx="2">
                  <c:v>214</c:v>
                </c:pt>
                <c:pt idx="3">
                  <c:v>241</c:v>
                </c:pt>
                <c:pt idx="4">
                  <c:v>235</c:v>
                </c:pt>
                <c:pt idx="5">
                  <c:v>282</c:v>
                </c:pt>
                <c:pt idx="6">
                  <c:v>226</c:v>
                </c:pt>
                <c:pt idx="7">
                  <c:v>266</c:v>
                </c:pt>
                <c:pt idx="8">
                  <c:v>272</c:v>
                </c:pt>
                <c:pt idx="9">
                  <c:v>224</c:v>
                </c:pt>
                <c:pt idx="10">
                  <c:v>264</c:v>
                </c:pt>
                <c:pt idx="11">
                  <c:v>264</c:v>
                </c:pt>
                <c:pt idx="12">
                  <c:v>297</c:v>
                </c:pt>
                <c:pt idx="13">
                  <c:v>335</c:v>
                </c:pt>
                <c:pt idx="14">
                  <c:v>315</c:v>
                </c:pt>
                <c:pt idx="15">
                  <c:v>268</c:v>
                </c:pt>
                <c:pt idx="16">
                  <c:v>283</c:v>
                </c:pt>
                <c:pt idx="17">
                  <c:v>479</c:v>
                </c:pt>
                <c:pt idx="18">
                  <c:v>609</c:v>
                </c:pt>
                <c:pt idx="19">
                  <c:v>423</c:v>
                </c:pt>
                <c:pt idx="20">
                  <c:v>509</c:v>
                </c:pt>
                <c:pt idx="21">
                  <c:v>356</c:v>
                </c:pt>
                <c:pt idx="22">
                  <c:v>715</c:v>
                </c:pt>
                <c:pt idx="23">
                  <c:v>656</c:v>
                </c:pt>
                <c:pt idx="24">
                  <c:v>613</c:v>
                </c:pt>
                <c:pt idx="25">
                  <c:v>455</c:v>
                </c:pt>
                <c:pt idx="26">
                  <c:v>695</c:v>
                </c:pt>
                <c:pt idx="27">
                  <c:v>666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6730384"/>
        <c:axId val="1946722768"/>
      </c:scatterChart>
      <c:valAx>
        <c:axId val="1946730384"/>
        <c:scaling>
          <c:orientation val="minMax"/>
          <c:max val="5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Wk number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722768"/>
        <c:crosses val="autoZero"/>
        <c:crossBetween val="midCat"/>
      </c:valAx>
      <c:valAx>
        <c:axId val="1946722768"/>
        <c:scaling>
          <c:orientation val="minMax"/>
          <c:max val="1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kWh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730384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709483407378619"/>
          <c:y val="0.24350202218774644"/>
          <c:w val="0.19552661329264043"/>
          <c:h val="0.20949697029664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3rd</a:t>
            </a:r>
            <a:r>
              <a:rPr lang="en-GB" sz="1800" baseline="0"/>
              <a:t> Floor</a:t>
            </a:r>
            <a:r>
              <a:rPr lang="en-GB" sz="1800"/>
              <a:t> Electricity Consumption </a:t>
            </a:r>
          </a:p>
          <a:p>
            <a:pPr>
              <a:defRPr sz="1800"/>
            </a:pPr>
            <a:r>
              <a:rPr lang="en-GB" sz="1800"/>
              <a:t>(Everything west of lift) 2015&amp;16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37978213016652"/>
          <c:y val="0.25495370370370374"/>
          <c:w val="0.79551180043054293"/>
          <c:h val="0.56195231481481478"/>
        </c:manualLayout>
      </c:layout>
      <c:scatterChart>
        <c:scatterStyle val="lineMarker"/>
        <c:varyColors val="0"/>
        <c:ser>
          <c:idx val="0"/>
          <c:order val="0"/>
          <c:tx>
            <c:v>2015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'2015 wk'!$AG$3:$AG$55</c:f>
              <c:numCache>
                <c:formatCode>_-* #,##0_-;\-* #,##0_-;_-* "-"??_-;_-@_-</c:formatCode>
                <c:ptCount val="53"/>
                <c:pt idx="0">
                  <c:v>2315.5</c:v>
                </c:pt>
                <c:pt idx="1">
                  <c:v>2684.4</c:v>
                </c:pt>
                <c:pt idx="2">
                  <c:v>2770.8</c:v>
                </c:pt>
                <c:pt idx="3">
                  <c:v>2668.7</c:v>
                </c:pt>
                <c:pt idx="4">
                  <c:v>2717.3</c:v>
                </c:pt>
                <c:pt idx="5">
                  <c:v>2764.1</c:v>
                </c:pt>
                <c:pt idx="6">
                  <c:v>2918.5</c:v>
                </c:pt>
                <c:pt idx="7">
                  <c:v>2824.1</c:v>
                </c:pt>
                <c:pt idx="8">
                  <c:v>2836</c:v>
                </c:pt>
                <c:pt idx="9">
                  <c:v>2792.9</c:v>
                </c:pt>
                <c:pt idx="10">
                  <c:v>2859</c:v>
                </c:pt>
                <c:pt idx="11">
                  <c:v>2753.8</c:v>
                </c:pt>
                <c:pt idx="12">
                  <c:v>2999.6</c:v>
                </c:pt>
                <c:pt idx="13">
                  <c:v>2781.6</c:v>
                </c:pt>
                <c:pt idx="14">
                  <c:v>2634.5</c:v>
                </c:pt>
                <c:pt idx="15">
                  <c:v>2669.9</c:v>
                </c:pt>
                <c:pt idx="16">
                  <c:v>2629.5</c:v>
                </c:pt>
                <c:pt idx="17">
                  <c:v>2748.3</c:v>
                </c:pt>
                <c:pt idx="18">
                  <c:v>2725.4</c:v>
                </c:pt>
                <c:pt idx="19">
                  <c:v>2896.4</c:v>
                </c:pt>
                <c:pt idx="20">
                  <c:v>2919.7</c:v>
                </c:pt>
                <c:pt idx="21">
                  <c:v>2888.1</c:v>
                </c:pt>
                <c:pt idx="22">
                  <c:v>2900.2</c:v>
                </c:pt>
                <c:pt idx="23">
                  <c:v>2945.6</c:v>
                </c:pt>
                <c:pt idx="24">
                  <c:v>2892.2</c:v>
                </c:pt>
                <c:pt idx="25">
                  <c:v>2974.7</c:v>
                </c:pt>
                <c:pt idx="26">
                  <c:v>2904.9</c:v>
                </c:pt>
                <c:pt idx="27">
                  <c:v>2954.8</c:v>
                </c:pt>
                <c:pt idx="28">
                  <c:v>2892.8</c:v>
                </c:pt>
                <c:pt idx="29">
                  <c:v>2900.107</c:v>
                </c:pt>
                <c:pt idx="30">
                  <c:v>2878.2</c:v>
                </c:pt>
                <c:pt idx="31">
                  <c:v>3010.6</c:v>
                </c:pt>
                <c:pt idx="32">
                  <c:v>2864.3</c:v>
                </c:pt>
                <c:pt idx="33">
                  <c:v>2956</c:v>
                </c:pt>
                <c:pt idx="34">
                  <c:v>2935</c:v>
                </c:pt>
                <c:pt idx="35">
                  <c:v>2777.6</c:v>
                </c:pt>
                <c:pt idx="36">
                  <c:v>2894.3</c:v>
                </c:pt>
                <c:pt idx="37">
                  <c:v>2944.8</c:v>
                </c:pt>
                <c:pt idx="38">
                  <c:v>2930</c:v>
                </c:pt>
                <c:pt idx="39">
                  <c:v>2909</c:v>
                </c:pt>
                <c:pt idx="40">
                  <c:v>2934</c:v>
                </c:pt>
                <c:pt idx="41">
                  <c:v>2936</c:v>
                </c:pt>
                <c:pt idx="42">
                  <c:v>2873</c:v>
                </c:pt>
                <c:pt idx="43">
                  <c:v>2826</c:v>
                </c:pt>
                <c:pt idx="44">
                  <c:v>2865</c:v>
                </c:pt>
                <c:pt idx="45">
                  <c:v>3010</c:v>
                </c:pt>
                <c:pt idx="46">
                  <c:v>3062</c:v>
                </c:pt>
                <c:pt idx="47">
                  <c:v>3002</c:v>
                </c:pt>
                <c:pt idx="48">
                  <c:v>2992</c:v>
                </c:pt>
                <c:pt idx="49">
                  <c:v>2768</c:v>
                </c:pt>
                <c:pt idx="50">
                  <c:v>2751</c:v>
                </c:pt>
                <c:pt idx="51">
                  <c:v>2503</c:v>
                </c:pt>
                <c:pt idx="52">
                  <c:v>2226</c:v>
                </c:pt>
              </c:numCache>
            </c:numRef>
          </c:yVal>
          <c:smooth val="0"/>
        </c:ser>
        <c:ser>
          <c:idx val="1"/>
          <c:order val="1"/>
          <c:tx>
            <c:v>2016</c:v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yVal>
            <c:numRef>
              <c:f>'2016 wk'!$AG$5:$AG$56</c:f>
              <c:numCache>
                <c:formatCode>_-* #,##0_-;\-* #,##0_-;_-* "-"??_-;_-@_-</c:formatCode>
                <c:ptCount val="52"/>
                <c:pt idx="0">
                  <c:v>2707</c:v>
                </c:pt>
                <c:pt idx="1">
                  <c:v>2822</c:v>
                </c:pt>
                <c:pt idx="2">
                  <c:v>2810</c:v>
                </c:pt>
                <c:pt idx="3">
                  <c:v>2754</c:v>
                </c:pt>
                <c:pt idx="4">
                  <c:v>2440</c:v>
                </c:pt>
                <c:pt idx="5">
                  <c:v>2430</c:v>
                </c:pt>
                <c:pt idx="6">
                  <c:v>2451</c:v>
                </c:pt>
                <c:pt idx="7">
                  <c:v>2394</c:v>
                </c:pt>
                <c:pt idx="8">
                  <c:v>2492</c:v>
                </c:pt>
                <c:pt idx="9">
                  <c:v>2615</c:v>
                </c:pt>
                <c:pt idx="10">
                  <c:v>2637</c:v>
                </c:pt>
                <c:pt idx="11">
                  <c:v>2528</c:v>
                </c:pt>
                <c:pt idx="12">
                  <c:v>2574</c:v>
                </c:pt>
                <c:pt idx="13">
                  <c:v>2753</c:v>
                </c:pt>
                <c:pt idx="14">
                  <c:v>2775</c:v>
                </c:pt>
                <c:pt idx="15">
                  <c:v>2708</c:v>
                </c:pt>
                <c:pt idx="16">
                  <c:v>2749</c:v>
                </c:pt>
                <c:pt idx="17">
                  <c:v>2636</c:v>
                </c:pt>
                <c:pt idx="18">
                  <c:v>2759</c:v>
                </c:pt>
                <c:pt idx="19">
                  <c:v>2814</c:v>
                </c:pt>
                <c:pt idx="20">
                  <c:v>2799</c:v>
                </c:pt>
                <c:pt idx="21">
                  <c:v>2764</c:v>
                </c:pt>
                <c:pt idx="22">
                  <c:v>2845</c:v>
                </c:pt>
                <c:pt idx="23">
                  <c:v>2881</c:v>
                </c:pt>
                <c:pt idx="24">
                  <c:v>2808</c:v>
                </c:pt>
                <c:pt idx="25">
                  <c:v>2818</c:v>
                </c:pt>
                <c:pt idx="26">
                  <c:v>2946</c:v>
                </c:pt>
                <c:pt idx="27">
                  <c:v>2992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6724944"/>
        <c:axId val="1946736368"/>
      </c:scatterChart>
      <c:valAx>
        <c:axId val="1946724944"/>
        <c:scaling>
          <c:orientation val="minMax"/>
          <c:max val="5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Wk number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736368"/>
        <c:crosses val="autoZero"/>
        <c:crossBetween val="midCat"/>
      </c:valAx>
      <c:valAx>
        <c:axId val="1946736368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kWh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724944"/>
        <c:crosses val="autoZero"/>
        <c:crossBetween val="midCat"/>
        <c:majorUnit val="25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5799157800947414"/>
          <c:y val="0.57354788561350567"/>
          <c:w val="0.20890670709713999"/>
          <c:h val="0.2199002497873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3076-CEE3-446E-97CB-B94B2FA4106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D800-96E2-42DE-A19D-0B0725907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7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3076-CEE3-446E-97CB-B94B2FA4106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D800-96E2-42DE-A19D-0B0725907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1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3076-CEE3-446E-97CB-B94B2FA4106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D800-96E2-42DE-A19D-0B0725907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01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3076-CEE3-446E-97CB-B94B2FA4106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D800-96E2-42DE-A19D-0B0725907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2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3076-CEE3-446E-97CB-B94B2FA4106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D800-96E2-42DE-A19D-0B0725907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0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3076-CEE3-446E-97CB-B94B2FA4106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D800-96E2-42DE-A19D-0B0725907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7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3076-CEE3-446E-97CB-B94B2FA4106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D800-96E2-42DE-A19D-0B0725907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7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3076-CEE3-446E-97CB-B94B2FA4106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D800-96E2-42DE-A19D-0B0725907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67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3076-CEE3-446E-97CB-B94B2FA4106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D800-96E2-42DE-A19D-0B0725907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58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3076-CEE3-446E-97CB-B94B2FA4106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D800-96E2-42DE-A19D-0B0725907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11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3076-CEE3-446E-97CB-B94B2FA4106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D800-96E2-42DE-A19D-0B0725907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9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D3076-CEE3-446E-97CB-B94B2FA4106B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4D800-96E2-42DE-A19D-0B0725907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9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ustainability.ucsb.edu/labrats/" TargetMode="External"/><Relationship Id="rId7" Type="http://schemas.openxmlformats.org/officeDocument/2006/relationships/hyperlink" Target="http://www.effectivelab.org.uk/lab-equipmentoperation.html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://www.ed.ac.uk/files/atoms/files/lab_case_study_-_freezers_best_practice.pdf" TargetMode="External"/><Relationship Id="rId5" Type="http://schemas.openxmlformats.org/officeDocument/2006/relationships/hyperlink" Target="https://green.harvard.edu/programs/green-labs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://www.environment.admin.cam.ac.uk/getting-involved/green-labs/green-labs-guidance-and-suppo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9" y="215154"/>
            <a:ext cx="1800000" cy="14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7399" y="493364"/>
            <a:ext cx="66103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Green Reps Network Meeting </a:t>
            </a:r>
          </a:p>
          <a:p>
            <a:r>
              <a:rPr lang="en-GB" sz="2800" dirty="0" smtClean="0"/>
              <a:t>19/07/2016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41294" y="2569029"/>
            <a:ext cx="6804211" cy="2862322"/>
          </a:xfrm>
          <a:prstGeom prst="rect">
            <a:avLst/>
          </a:prstGeom>
          <a:noFill/>
          <a:ln w="38100">
            <a:solidFill>
              <a:srgbClr val="92D05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Reasons for setting up a Green Reps Network</a:t>
            </a:r>
            <a:endParaRPr lang="en-GB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Aims of the Network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Example areas to investigate and share knowledge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What can the network do for you</a:t>
            </a:r>
            <a:r>
              <a:rPr lang="en-GB" sz="2400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Initial Priorities &amp; Actions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8609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9" y="215154"/>
            <a:ext cx="1800000" cy="1450000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679830"/>
              </p:ext>
            </p:extLst>
          </p:nvPr>
        </p:nvGraphicFramePr>
        <p:xfrm>
          <a:off x="3436880" y="59033"/>
          <a:ext cx="4586495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879428"/>
              </p:ext>
            </p:extLst>
          </p:nvPr>
        </p:nvGraphicFramePr>
        <p:xfrm>
          <a:off x="117398" y="2886075"/>
          <a:ext cx="5121351" cy="3805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4052773"/>
            <a:ext cx="3062967" cy="22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207752"/>
              </p:ext>
            </p:extLst>
          </p:nvPr>
        </p:nvGraphicFramePr>
        <p:xfrm>
          <a:off x="497541" y="215154"/>
          <a:ext cx="9856694" cy="649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64714"/>
              </p:ext>
            </p:extLst>
          </p:nvPr>
        </p:nvGraphicFramePr>
        <p:xfrm>
          <a:off x="5561851" y="1262741"/>
          <a:ext cx="3582149" cy="5210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7705"/>
                <a:gridCol w="1574444"/>
              </a:tblGrid>
              <a:tr h="82731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Metered Air Con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£        </a:t>
                      </a:r>
                      <a:r>
                        <a:rPr lang="en-GB" sz="2000" u="none" strike="noStrike" dirty="0" smtClean="0">
                          <a:effectLst/>
                        </a:rPr>
                        <a:t>395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69129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IT Servers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£        </a:t>
                      </a:r>
                      <a:r>
                        <a:rPr lang="en-GB" sz="2000" u="none" strike="noStrike" dirty="0" smtClean="0">
                          <a:effectLst/>
                        </a:rPr>
                        <a:t>225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69129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IT Servers Chilling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£        </a:t>
                      </a:r>
                      <a:r>
                        <a:rPr lang="en-GB" sz="2000" u="none" strike="noStrike" dirty="0" smtClean="0">
                          <a:effectLst/>
                        </a:rPr>
                        <a:t>125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76552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Epidemiology Lab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£          40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69129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Teaching Lab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£          </a:t>
                      </a:r>
                      <a:r>
                        <a:rPr lang="en-GB" sz="2000" u="none" strike="noStrike" dirty="0" smtClean="0">
                          <a:effectLst/>
                        </a:rPr>
                        <a:t>85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02543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3rd Floor Lab </a:t>
                      </a:r>
                      <a:endParaRPr lang="en-GB" sz="20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GB" sz="2000" u="none" strike="noStrike" dirty="0" smtClean="0">
                          <a:effectLst/>
                        </a:rPr>
                        <a:t>(</a:t>
                      </a:r>
                      <a:r>
                        <a:rPr lang="en-GB" sz="2000" u="none" strike="noStrike" dirty="0" err="1">
                          <a:effectLst/>
                        </a:rPr>
                        <a:t>inc.</a:t>
                      </a:r>
                      <a:r>
                        <a:rPr lang="en-GB" sz="2000" u="none" strike="noStrike" dirty="0">
                          <a:effectLst/>
                        </a:rPr>
                        <a:t> West Offices)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£        </a:t>
                      </a:r>
                      <a:r>
                        <a:rPr lang="en-GB" sz="2000" u="none" strike="noStrike" dirty="0" smtClean="0">
                          <a:effectLst/>
                        </a:rPr>
                        <a:t>380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51846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Other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£    </a:t>
                      </a:r>
                      <a:r>
                        <a:rPr lang="en-GB" sz="2000" u="none" strike="noStrike" dirty="0" smtClean="0">
                          <a:effectLst/>
                        </a:rPr>
                        <a:t>1,990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9" y="215154"/>
            <a:ext cx="1800000" cy="1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9" y="215154"/>
            <a:ext cx="1800000" cy="1450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242724"/>
              </p:ext>
            </p:extLst>
          </p:nvPr>
        </p:nvGraphicFramePr>
        <p:xfrm>
          <a:off x="3645647" y="215154"/>
          <a:ext cx="5079999" cy="321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43898"/>
              </p:ext>
            </p:extLst>
          </p:nvPr>
        </p:nvGraphicFramePr>
        <p:xfrm>
          <a:off x="408962" y="3429000"/>
          <a:ext cx="4987657" cy="315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29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9" y="215154"/>
            <a:ext cx="1800000" cy="145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4401" y="374808"/>
            <a:ext cx="3407526" cy="2344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9457" y="669737"/>
            <a:ext cx="1823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Ultra-Low temp Freezers use 9% of the building’s </a:t>
            </a:r>
            <a:r>
              <a:rPr lang="en-GB" dirty="0" smtClean="0"/>
              <a:t>electricity (£16,500 per year!).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7212" b="9176"/>
          <a:stretch/>
        </p:blipFill>
        <p:spPr>
          <a:xfrm>
            <a:off x="170655" y="2989027"/>
            <a:ext cx="8802690" cy="364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9" y="215154"/>
            <a:ext cx="1800000" cy="145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6246" y="2917563"/>
            <a:ext cx="3039035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Ultra-Low Freezer Management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9856" y="5639502"/>
            <a:ext cx="3039035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Bench-top Equipment Usage &amp; Timers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17398" y="4744459"/>
            <a:ext cx="3039035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Recycling Rates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32849" y="1336642"/>
            <a:ext cx="3039035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Chemical Usage &amp; Sharing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65281" y="5270170"/>
            <a:ext cx="3173505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Staff &amp; Student Awareness/Information/Induction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32515" y="3970189"/>
            <a:ext cx="3039035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Equipment Booking Systems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7880" y="3931956"/>
            <a:ext cx="3039035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Travel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09589" y="225908"/>
            <a:ext cx="3039035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Modelling Hosting &amp; Servers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9856" y="1945257"/>
            <a:ext cx="3039035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Sharing Knowledge &amp; Good Practice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5992" y="2447376"/>
            <a:ext cx="3039035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Optimising lighting, air-con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890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9" y="215154"/>
            <a:ext cx="1800000" cy="1450000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8270" t="11714" r="42196" b="15428"/>
          <a:stretch/>
        </p:blipFill>
        <p:spPr>
          <a:xfrm>
            <a:off x="384428" y="3797089"/>
            <a:ext cx="2520000" cy="2611084"/>
          </a:xfrm>
          <a:prstGeom prst="rect">
            <a:avLst/>
          </a:prstGeom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8277" t="11458" r="42191" b="15625"/>
          <a:stretch/>
        </p:blipFill>
        <p:spPr>
          <a:xfrm>
            <a:off x="6112544" y="3794840"/>
            <a:ext cx="2520000" cy="2613333"/>
          </a:xfrm>
          <a:prstGeom prst="rect">
            <a:avLst/>
          </a:prstGeom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l="26574" t="15625" r="34041" b="11458"/>
          <a:stretch/>
        </p:blipFill>
        <p:spPr>
          <a:xfrm>
            <a:off x="5499916" y="749927"/>
            <a:ext cx="2520000" cy="2623048"/>
          </a:xfrm>
          <a:prstGeom prst="rect">
            <a:avLst/>
          </a:prstGeom>
        </p:spPr>
      </p:pic>
      <p:pic>
        <p:nvPicPr>
          <p:cNvPr id="6" name="Picture 5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l="26427" t="15625" r="33895" b="11198"/>
          <a:stretch/>
        </p:blipFill>
        <p:spPr>
          <a:xfrm>
            <a:off x="2622829" y="759986"/>
            <a:ext cx="2520000" cy="2612989"/>
          </a:xfrm>
          <a:prstGeom prst="rect">
            <a:avLst/>
          </a:prstGeom>
        </p:spPr>
      </p:pic>
      <p:pic>
        <p:nvPicPr>
          <p:cNvPr id="7" name="Picture 6">
            <a:hlinkClick r:id="rId11"/>
          </p:cNvPr>
          <p:cNvPicPr>
            <a:picLocks noChangeAspect="1"/>
          </p:cNvPicPr>
          <p:nvPr/>
        </p:nvPicPr>
        <p:blipFill rotWithShape="1">
          <a:blip r:embed="rId12"/>
          <a:srcRect l="26574" t="15625" r="34048" b="11558"/>
          <a:stretch/>
        </p:blipFill>
        <p:spPr>
          <a:xfrm>
            <a:off x="3248486" y="3797089"/>
            <a:ext cx="2520000" cy="26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189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Howes</dc:creator>
  <cp:lastModifiedBy>Martin Howes</cp:lastModifiedBy>
  <cp:revision>16</cp:revision>
  <dcterms:created xsi:type="dcterms:W3CDTF">2016-07-18T09:20:06Z</dcterms:created>
  <dcterms:modified xsi:type="dcterms:W3CDTF">2016-07-19T11:37:10Z</dcterms:modified>
</cp:coreProperties>
</file>